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2" r:id="rId2"/>
    <p:sldId id="273" r:id="rId3"/>
    <p:sldId id="274" r:id="rId4"/>
    <p:sldId id="279" r:id="rId5"/>
    <p:sldId id="275" r:id="rId6"/>
    <p:sldId id="276" r:id="rId7"/>
    <p:sldId id="277" r:id="rId8"/>
    <p:sldId id="278" r:id="rId9"/>
    <p:sldId id="280" r:id="rId10"/>
    <p:sldId id="281" r:id="rId11"/>
    <p:sldId id="258" r:id="rId12"/>
    <p:sldId id="259" r:id="rId13"/>
    <p:sldId id="260" r:id="rId14"/>
    <p:sldId id="288" r:id="rId15"/>
    <p:sldId id="261" r:id="rId16"/>
    <p:sldId id="262" r:id="rId17"/>
    <p:sldId id="263" r:id="rId18"/>
    <p:sldId id="283" r:id="rId19"/>
    <p:sldId id="289" r:id="rId20"/>
    <p:sldId id="290" r:id="rId21"/>
    <p:sldId id="284" r:id="rId22"/>
    <p:sldId id="285" r:id="rId23"/>
    <p:sldId id="282" r:id="rId24"/>
    <p:sldId id="28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1ECE82-59A1-49BC-B302-87CCBE8E7C80}">
          <p14:sldIdLst>
            <p14:sldId id="272"/>
            <p14:sldId id="273"/>
            <p14:sldId id="274"/>
            <p14:sldId id="279"/>
            <p14:sldId id="275"/>
            <p14:sldId id="276"/>
            <p14:sldId id="277"/>
            <p14:sldId id="278"/>
            <p14:sldId id="280"/>
            <p14:sldId id="281"/>
            <p14:sldId id="258"/>
            <p14:sldId id="259"/>
            <p14:sldId id="260"/>
            <p14:sldId id="288"/>
          </p14:sldIdLst>
        </p14:section>
        <p14:section name="Untitled Section" id="{77E98D5B-6148-4C2C-A8A3-2E775DA8631D}">
          <p14:sldIdLst>
            <p14:sldId id="261"/>
            <p14:sldId id="262"/>
            <p14:sldId id="263"/>
            <p14:sldId id="283"/>
            <p14:sldId id="289"/>
            <p14:sldId id="290"/>
            <p14:sldId id="284"/>
            <p14:sldId id="285"/>
            <p14:sldId id="282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57" autoAdjust="0"/>
    <p:restoredTop sz="94660"/>
  </p:normalViewPr>
  <p:slideViewPr>
    <p:cSldViewPr snapToGrid="0">
      <p:cViewPr varScale="1">
        <p:scale>
          <a:sx n="69" d="100"/>
          <a:sy n="69" d="100"/>
        </p:scale>
        <p:origin x="2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339BE-F856-4765-B148-9C669731B5A4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6CF80-3BF9-4D7E-980C-25D1DBFBB9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6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1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∇*=2∇^g-</a:t>
            </a:r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33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\Gamma_{ijk}^\nabla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T_{ijk}=\Gamma_{ijk}^*-\Gamma_{ijk}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T_{ijk}=\nabla_i g_{jk}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\nabla^\alpha=\bar{\Gamma}_{ijk}-\frac{\alpha}{2}T_{ijk}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\nabla^{-\alpha}=\bar{\Gamma}_{ijk}+\frac{\alpha}{2}T_{ijk}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(M,g,\nabla^\alpha,\nabla^{-\alpha})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T_{ijk}(\theta)=E[\partial_i l\partial_j l\partial_k l]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T_{ijk}(\theta)=\partial_i \partial_j\partial_k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91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3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8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7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4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44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48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9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50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70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54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58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91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006D-E687-4C48-97EE-62BA972439B3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F1263-AD34-4D18-86EE-49DEF8919D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6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nBoxWEdXy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co/nBoxWEdXy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37204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</a:t>
            </a:r>
            <a:r>
              <a:rPr lang="en-US" sz="5400" b="1" smtClean="0">
                <a:solidFill>
                  <a:schemeClr val="accent1"/>
                </a:solidFill>
              </a:rPr>
              <a:t>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>Geometry of dual structures</a:t>
            </a: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smtClean="0"/>
              <a:t>Frank Nielsen</a:t>
            </a:r>
          </a:p>
          <a:p>
            <a:endParaRPr lang="en-US"/>
          </a:p>
          <a:p>
            <a:r>
              <a:rPr lang="en-US" smtClean="0"/>
              <a:t>Sony Computer Science Laboratories Inc</a:t>
            </a:r>
          </a:p>
          <a:p>
            <a:r>
              <a:rPr lang="en-US" smtClean="0"/>
              <a:t>Tokyo, Japan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48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46" y="-28142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Some resources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932873"/>
            <a:ext cx="4827336" cy="2410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175" y="3541453"/>
            <a:ext cx="29530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Tutorial 60+ pages</a:t>
            </a:r>
          </a:p>
          <a:p>
            <a:pPr algn="ctr"/>
            <a:r>
              <a:rPr lang="fr-FR" sz="1100" smtClean="0"/>
              <a:t>https://www.mdpi.com/1099-4300/22/10/1100</a:t>
            </a:r>
            <a:endParaRPr lang="fr-FR" sz="110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6" y="4277952"/>
            <a:ext cx="4159623" cy="23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92882" y="3541454"/>
            <a:ext cx="3706463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Short overview 10 pages</a:t>
            </a:r>
            <a:endParaRPr lang="fr-FR" b="1" smtClean="0">
              <a:solidFill>
                <a:srgbClr val="FF0000"/>
              </a:solidFill>
            </a:endParaRPr>
          </a:p>
          <a:p>
            <a:pPr algn="ctr"/>
            <a:r>
              <a:rPr lang="fr-FR" sz="1100" smtClean="0"/>
              <a:t>https://www.ams.org/journals/notices/202201/rnoti-p36.pdf</a:t>
            </a:r>
            <a:endParaRPr lang="fr-FR" sz="1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82" y="19343"/>
            <a:ext cx="3843526" cy="3357414"/>
          </a:xfrm>
          <a:prstGeom prst="rect">
            <a:avLst/>
          </a:prstGeom>
        </p:spPr>
      </p:pic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83" y="4147127"/>
            <a:ext cx="4819330" cy="27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881" y="4500490"/>
            <a:ext cx="3004689" cy="20041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59175" y="3518275"/>
            <a:ext cx="303961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40 min. video introduction</a:t>
            </a:r>
            <a:endParaRPr lang="fr-FR" b="1" smtClean="0">
              <a:solidFill>
                <a:srgbClr val="FF0000"/>
              </a:solidFill>
            </a:endParaRPr>
          </a:p>
          <a:p>
            <a:pPr algn="ctr"/>
            <a:r>
              <a:rPr lang="fr-FR" sz="1100" smtClean="0"/>
              <a:t>https://www.youtube.com/watch?v=w6r_jsEBlgU</a:t>
            </a:r>
            <a:endParaRPr lang="fr-FR" sz="11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945" y="1437124"/>
            <a:ext cx="3076077" cy="1798563"/>
          </a:xfrm>
          <a:prstGeom prst="rect">
            <a:avLst/>
          </a:prstGeom>
        </p:spPr>
      </p:pic>
      <p:pic>
        <p:nvPicPr>
          <p:cNvPr id="2056" name="Picture 8" descr="Youtube Logo transparent PNG - Stick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10" y="284961"/>
            <a:ext cx="1865745" cy="1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5" y="2444717"/>
            <a:ext cx="2161578" cy="1666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07" y="-279106"/>
            <a:ext cx="1214965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Build your own information geometry in three steps 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807" y="1199756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 </a:t>
            </a:r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1785" y="1204956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1679" y="1199756"/>
            <a:ext cx="304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>
                <a:solidFill>
                  <a:srgbClr val="0000FF"/>
                </a:solidFill>
              </a:rPr>
              <a:t>∇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6905" y="947198"/>
            <a:ext cx="1614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78235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9" name="Pentagon 8"/>
          <p:cNvSpPr/>
          <p:nvPr/>
        </p:nvSpPr>
        <p:spPr>
          <a:xfrm>
            <a:off x="8638502" y="1738781"/>
            <a:ext cx="1378403" cy="3930876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88807" y="3538187"/>
            <a:ext cx="2162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Gaussians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SPD cone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Probability simplex</a:t>
            </a:r>
            <a:endParaRPr lang="fr-FR" sz="200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1785" y="3538187"/>
            <a:ext cx="3013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Fisher information metric</a:t>
            </a:r>
          </a:p>
          <a:p>
            <a:r>
              <a:rPr lang="en-US" sz="2000">
                <a:solidFill>
                  <a:schemeClr val="accent6"/>
                </a:solidFill>
              </a:rPr>
              <a:t>metric </a:t>
            </a:r>
            <a:r>
              <a:rPr lang="en-US">
                <a:solidFill>
                  <a:schemeClr val="accent6"/>
                </a:solidFill>
              </a:rPr>
              <a:t>g</a:t>
            </a:r>
            <a:r>
              <a:rPr lang="en-US" baseline="3000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from </a:t>
            </a:r>
            <a:r>
              <a:rPr lang="en-US" sz="2000">
                <a:solidFill>
                  <a:schemeClr val="accent6"/>
                </a:solidFill>
              </a:rPr>
              <a:t>divergence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trace metric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1679" y="3538186"/>
            <a:ext cx="29187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exponential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mixture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metric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g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divergence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l-GR">
                <a:solidFill>
                  <a:schemeClr val="accent6"/>
                </a:solidFill>
              </a:rPr>
              <a:t>α</a:t>
            </a:r>
            <a:r>
              <a:rPr lang="en-US" sz="2000" smtClean="0">
                <a:solidFill>
                  <a:schemeClr val="accent6"/>
                </a:solidFill>
              </a:rPr>
              <a:t>-connection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5747" y="5158509"/>
            <a:ext cx="2506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 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length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orthogonality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geodesic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distance</a:t>
            </a:r>
          </a:p>
          <a:p>
            <a:r>
              <a:rPr lang="fr-FR" smtClean="0">
                <a:solidFill>
                  <a:schemeClr val="accent2"/>
                </a:solidFill>
              </a:rPr>
              <a:t>Levi-Civita connection ∇</a:t>
            </a:r>
            <a:r>
              <a:rPr lang="fr-FR" baseline="30000" smtClean="0">
                <a:solidFill>
                  <a:schemeClr val="accent2"/>
                </a:solidFill>
              </a:rPr>
              <a:t>g</a:t>
            </a:r>
            <a:endParaRPr lang="fr-FR" baseline="300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8163" y="5477178"/>
            <a:ext cx="2276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Concepts:</a:t>
            </a:r>
          </a:p>
          <a:p>
            <a:r>
              <a:rPr lang="fr-FR" smtClean="0">
                <a:solidFill>
                  <a:schemeClr val="accent2"/>
                </a:solidFill>
              </a:rPr>
              <a:t>covariant derivative ∇ 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geodesic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parallel transport</a:t>
            </a:r>
          </a:p>
          <a:p>
            <a:r>
              <a:rPr lang="en-US" smtClean="0">
                <a:solidFill>
                  <a:schemeClr val="accent2"/>
                </a:solidFill>
              </a:rPr>
              <a:t>curvature</a:t>
            </a:r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84" y="1708451"/>
            <a:ext cx="2155692" cy="1874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5" y="1738781"/>
            <a:ext cx="1971426" cy="17059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5" y="1746003"/>
            <a:ext cx="1970753" cy="1703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687" y="3616949"/>
            <a:ext cx="1157313" cy="220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392" y="4776376"/>
            <a:ext cx="2373870" cy="802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9" y="4882533"/>
            <a:ext cx="2584295" cy="111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690" y="55788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chart</a:t>
            </a:r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8590434" y="2866879"/>
            <a:ext cx="12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dual</a:t>
            </a:r>
          </a:p>
          <a:p>
            <a:pPr algn="ctr"/>
            <a:r>
              <a:rPr lang="en-US" smtClean="0"/>
              <a:t>connection</a:t>
            </a: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8730427" y="5931647"/>
            <a:ext cx="3299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</a:t>
            </a:r>
          </a:p>
          <a:p>
            <a:r>
              <a:rPr lang="en-US" smtClean="0">
                <a:solidFill>
                  <a:schemeClr val="accent2"/>
                </a:solidFill>
              </a:rPr>
              <a:t>connections coupled to metric g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parallel transport preserve g</a:t>
            </a: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092" y="6010432"/>
            <a:ext cx="1772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Concepts</a:t>
            </a:r>
            <a:r>
              <a:rPr lang="en-US" smtClean="0"/>
              <a:t>: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 coordinates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locally Euclidean 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78224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From dual information geometry to </a:t>
            </a:r>
            <a:r>
              <a:rPr lang="fr-FR" b="1">
                <a:solidFill>
                  <a:schemeClr val="accent1"/>
                </a:solidFill>
              </a:rPr>
              <a:t>±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-geometry</a:t>
            </a:r>
            <a:r>
              <a:rPr lang="en-US" sz="4000" b="1" smtClean="0">
                <a:solidFill>
                  <a:schemeClr val="accent1"/>
                </a:solidFill>
              </a:rPr>
              <a:t>,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fr-FR" sz="4000" b="1">
                <a:solidFill>
                  <a:schemeClr val="accent1"/>
                </a:solidFill>
              </a:rPr>
              <a:t>∈</a:t>
            </a:r>
            <a:r>
              <a:rPr lang="fr-FR" sz="4000" b="1" smtClean="0">
                <a:solidFill>
                  <a:schemeClr val="accent1"/>
                </a:solidFill>
              </a:rPr>
              <a:t>ℝ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7" y="4273724"/>
            <a:ext cx="2433326" cy="1876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07" y="1271008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807" y="1767865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807" y="2365738"/>
            <a:ext cx="442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 smtClean="0">
                <a:solidFill>
                  <a:srgbClr val="0000FF"/>
                </a:solidFill>
              </a:rPr>
              <a:t>∇</a:t>
            </a:r>
          </a:p>
          <a:p>
            <a:r>
              <a:rPr lang="fr-FR" sz="2400" smtClean="0">
                <a:solidFill>
                  <a:srgbClr val="0000FF"/>
                </a:solidFill>
              </a:rPr>
              <a:t>     by defining Christoffel symbols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970" y="3442727"/>
            <a:ext cx="3121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 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79" y="6255196"/>
            <a:ext cx="1668730" cy="564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74123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12" name="Pentagon 11"/>
          <p:cNvSpPr/>
          <p:nvPr/>
        </p:nvSpPr>
        <p:spPr>
          <a:xfrm>
            <a:off x="3942604" y="3896167"/>
            <a:ext cx="1448789" cy="199500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Cubic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tensor</a:t>
            </a:r>
            <a:endParaRPr lang="fr-FR" sz="2400" b="1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25" y="2696248"/>
            <a:ext cx="771525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02" y="4372224"/>
            <a:ext cx="2673157" cy="24269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13050" y="4775362"/>
            <a:ext cx="2121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/>
              <a:t>±</a:t>
            </a:r>
            <a:r>
              <a:rPr lang="el-GR" sz="2800"/>
              <a:t>α</a:t>
            </a:r>
            <a:r>
              <a:rPr lang="en-US" sz="2800"/>
              <a:t>-geometry</a:t>
            </a:r>
            <a:endParaRPr lang="fr-FR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962" y="6015254"/>
            <a:ext cx="2600325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10923" y="1928235"/>
            <a:ext cx="3305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Amari-Chentsov cubic tensor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Cubic tensor from divergence </a:t>
            </a: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71531" y="1223585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④</a:t>
            </a:r>
            <a:r>
              <a:rPr lang="fr-FR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choose </a:t>
            </a:r>
            <a:r>
              <a:rPr lang="el-GR" sz="2400">
                <a:solidFill>
                  <a:srgbClr val="0000FF"/>
                </a:solidFill>
              </a:rPr>
              <a:t>α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57" y="2229530"/>
            <a:ext cx="1939637" cy="375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350" y="2609919"/>
            <a:ext cx="1959266" cy="3018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3909" y="3392325"/>
            <a:ext cx="4703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Get a family of dual connections/IG</a:t>
            </a:r>
            <a:endParaRPr lang="en-US" sz="2400" b="1" smtClean="0"/>
          </a:p>
          <a:p>
            <a:r>
              <a:rPr lang="fr-FR" sz="2400" b="1">
                <a:solidFill>
                  <a:srgbClr val="FF0000"/>
                </a:solidFill>
              </a:rPr>
              <a:t>(M,g,</a:t>
            </a:r>
            <a:r>
              <a:rPr lang="fr-FR" sz="2400" b="1" smtClean="0">
                <a:solidFill>
                  <a:srgbClr val="FF0000"/>
                </a:solidFill>
              </a:rPr>
              <a:t>∇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,∇</a:t>
            </a:r>
            <a:r>
              <a:rPr lang="fr-FR" sz="2400" b="1" baseline="30000" smtClean="0">
                <a:solidFill>
                  <a:srgbClr val="FF0000"/>
                </a:solidFill>
              </a:rPr>
              <a:t>-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  <a:p>
            <a:endParaRPr lang="fr-FR" sz="24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6125" y="3819219"/>
            <a:ext cx="2017197" cy="590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881" y="5272913"/>
            <a:ext cx="1946860" cy="5212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661" y="4464575"/>
            <a:ext cx="1912940" cy="4782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9200" y="6512746"/>
            <a:ext cx="1695450" cy="3143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405572" y="5843859"/>
            <a:ext cx="27285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</a:rPr>
              <a:t>0-geometry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= Riemannian 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with geodesic distance</a:t>
            </a:r>
            <a:endParaRPr lang="fr-FR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18" y="-263616"/>
            <a:ext cx="12034982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Information geometry from </a:t>
            </a:r>
            <a:r>
              <a:rPr lang="en-US" sz="4000" b="1" smtClean="0">
                <a:solidFill>
                  <a:schemeClr val="accent1"/>
                </a:solidFill>
              </a:rPr>
              <a:t>parametric statistical </a:t>
            </a:r>
            <a:r>
              <a:rPr lang="en-US" sz="4000" b="1" smtClean="0">
                <a:solidFill>
                  <a:schemeClr val="accent1"/>
                </a:solidFill>
              </a:rPr>
              <a:t>models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9" y="698572"/>
            <a:ext cx="11391323" cy="5553988"/>
          </a:xfrm>
        </p:spPr>
        <p:txBody>
          <a:bodyPr/>
          <a:lstStyle/>
          <a:p>
            <a:r>
              <a:rPr lang="en-US" smtClean="0"/>
              <a:t>Consider a parametric </a:t>
            </a:r>
            <a:r>
              <a:rPr lang="en-US" b="1" smtClean="0">
                <a:solidFill>
                  <a:srgbClr val="FF0000"/>
                </a:solidFill>
              </a:rPr>
              <a:t>statistical/probability model</a:t>
            </a:r>
            <a:r>
              <a:rPr lang="en-US" smtClean="0"/>
              <a:t>:</a:t>
            </a:r>
            <a:endParaRPr lang="en-US"/>
          </a:p>
          <a:p>
            <a:r>
              <a:rPr lang="en-US" smtClean="0"/>
              <a:t>Define metric tensor g from </a:t>
            </a:r>
            <a:r>
              <a:rPr lang="en-US" smtClean="0">
                <a:solidFill>
                  <a:schemeClr val="accent4"/>
                </a:solidFill>
              </a:rPr>
              <a:t>Fisher information</a:t>
            </a:r>
            <a:r>
              <a:rPr lang="en-US" smtClean="0"/>
              <a:t> = </a:t>
            </a:r>
            <a:r>
              <a:rPr lang="en-US" b="1" smtClean="0">
                <a:solidFill>
                  <a:srgbClr val="FF0000"/>
                </a:solidFill>
              </a:rPr>
              <a:t>Fisher metric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Model is </a:t>
            </a:r>
            <a:r>
              <a:rPr lang="en-US" b="1" smtClean="0">
                <a:solidFill>
                  <a:srgbClr val="FF0000"/>
                </a:solidFill>
              </a:rPr>
              <a:t>regular</a:t>
            </a:r>
            <a:r>
              <a:rPr lang="en-US" smtClean="0"/>
              <a:t> if partial derivatives of l</a:t>
            </a:r>
            <a:r>
              <a:rPr lang="el-GR" baseline="-25000" smtClean="0"/>
              <a:t>θ</a:t>
            </a:r>
            <a:r>
              <a:rPr lang="en-US" smtClean="0"/>
              <a:t>(x) smooth and Fisher metric</a:t>
            </a:r>
          </a:p>
          <a:p>
            <a:pPr marL="0" indent="0">
              <a:buNone/>
            </a:pPr>
            <a:r>
              <a:rPr lang="en-US" smtClean="0"/>
              <a:t>is well-defined and positive-definite</a:t>
            </a:r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Amari-Chentsov cubic tensor</a:t>
            </a:r>
            <a:r>
              <a:rPr lang="en-US" smtClean="0"/>
              <a:t>: </a:t>
            </a:r>
            <a:endParaRPr lang="en-US"/>
          </a:p>
          <a:p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-</a:t>
            </a:r>
            <a:r>
              <a:rPr lang="en-US" b="1" smtClean="0">
                <a:solidFill>
                  <a:srgbClr val="FF0000"/>
                </a:solidFill>
              </a:rPr>
              <a:t>connections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Fisher-Rao geometry when </a:t>
            </a:r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=0, </a:t>
            </a:r>
            <a:r>
              <a:rPr lang="en-US" smtClean="0"/>
              <a:t>get geodesic distance called</a:t>
            </a:r>
            <a:r>
              <a:rPr lang="en-US" b="1" smtClean="0">
                <a:solidFill>
                  <a:srgbClr val="FF0000"/>
                </a:solidFill>
              </a:rPr>
              <a:t> Rao distance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813" y="637002"/>
            <a:ext cx="224790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54" y="1760960"/>
            <a:ext cx="31908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76" y="1705405"/>
            <a:ext cx="193357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1790264"/>
            <a:ext cx="3962400" cy="438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2291" y="1904701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13" y="4671333"/>
            <a:ext cx="4373850" cy="1111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422" y="3782850"/>
            <a:ext cx="272415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645" y="4707461"/>
            <a:ext cx="3931227" cy="82382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027265" y="3782850"/>
            <a:ext cx="830408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965" y="3753609"/>
            <a:ext cx="3013939" cy="53596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92979" y="4920813"/>
            <a:ext cx="76128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61846" y="4338129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=1</a:t>
            </a: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816179" y="5362102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=-1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6948306" y="4329594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exponential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48306" y="5364686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mixture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29242" y="2228414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covariance of the score</a:t>
            </a:r>
            <a:endParaRPr lang="fr-FR" b="1">
              <a:solidFill>
                <a:schemeClr val="accent4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5750" y="2322387"/>
            <a:ext cx="1728734" cy="2580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18813" y="222136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log-likelihood</a:t>
            </a:r>
            <a:endParaRPr lang="fr-FR" b="1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69545" y="6429000"/>
            <a:ext cx="25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Nagaoka 1982]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69101" y="6425902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[Rao 1945]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81425" y="6424111"/>
            <a:ext cx="1890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[Hotelling 1930]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26" y="6342938"/>
            <a:ext cx="4819650" cy="476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594" y="4243774"/>
            <a:ext cx="2198055" cy="4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6" y="3565873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6" y="4315539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299" y="4544382"/>
            <a:ext cx="11389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calculated geodesics which are curves locally minimizing the length linking two </a:t>
            </a:r>
            <a:r>
              <a:rPr lang="en-US" sz="2400" dirty="0"/>
              <a:t>endpoints (equivalently minimize the energy of squared length elements)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Fisher-Rao geodesics is a </a:t>
            </a:r>
            <a:r>
              <a:rPr lang="en-US" sz="2800"/>
              <a:t>non-trivial </a:t>
            </a:r>
            <a:r>
              <a:rPr lang="en-US" sz="2800" smtClean="0"/>
              <a:t>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Good news 2023:  closed-form geodesics for</a:t>
            </a:r>
            <a:r>
              <a:rPr lang="en-US" sz="2800" smtClean="0"/>
              <a:t>  </a:t>
            </a:r>
            <a:r>
              <a:rPr lang="en-US" sz="2800" b="1">
                <a:solidFill>
                  <a:schemeClr val="accent2"/>
                </a:solidFill>
              </a:rPr>
              <a:t>M</a:t>
            </a:r>
            <a:r>
              <a:rPr lang="en-US" sz="2800" b="1" smtClean="0">
                <a:solidFill>
                  <a:schemeClr val="accent2"/>
                </a:solidFill>
              </a:rPr>
              <a:t>ultiVariate Normals </a:t>
            </a:r>
            <a:r>
              <a:rPr lang="en-US" sz="2800" smtClean="0"/>
              <a:t>!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12" y="3065860"/>
            <a:ext cx="5868388" cy="19472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232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1911"/>
            <a:ext cx="1209934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from </a:t>
            </a:r>
            <a:r>
              <a:rPr lang="en-US" b="1" smtClean="0">
                <a:solidFill>
                  <a:schemeClr val="accent1"/>
                </a:solidFill>
              </a:rPr>
              <a:t>divergences: </a:t>
            </a:r>
            <a:r>
              <a:rPr lang="en-US" sz="4000" b="1" smtClean="0">
                <a:solidFill>
                  <a:schemeClr val="accent1"/>
                </a:solidFill>
              </a:rPr>
              <a:t>(M,g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D*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09" y="776288"/>
            <a:ext cx="11942617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FF0000"/>
                </a:solidFill>
              </a:rPr>
              <a:t>statistical divergence</a:t>
            </a:r>
            <a:r>
              <a:rPr lang="en-US" smtClean="0"/>
              <a:t> like the Kullback-Leibler divergence is a smooth non-metric distance between probability measures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A statistical divergence between two densities of a statistical model is a </a:t>
            </a:r>
            <a:r>
              <a:rPr lang="en-US" b="1" smtClean="0">
                <a:solidFill>
                  <a:srgbClr val="FF0000"/>
                </a:solidFill>
              </a:rPr>
              <a:t>parametric divergence </a:t>
            </a:r>
            <a:r>
              <a:rPr lang="en-US" smtClean="0"/>
              <a:t>(e.g., KLD between two normal distributions)</a:t>
            </a:r>
          </a:p>
          <a:p>
            <a:endParaRPr lang="en-US" smtClean="0"/>
          </a:p>
          <a:p>
            <a:r>
              <a:rPr lang="en-US" smtClean="0"/>
              <a:t>Construction of </a:t>
            </a:r>
            <a:r>
              <a:rPr lang="en-US" i="1" smtClean="0"/>
              <a:t>dual geometry from asymmetric parametric divergence D(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divergence</a:t>
            </a:r>
            <a:r>
              <a:rPr lang="en-US" smtClean="0"/>
              <a:t> is </a:t>
            </a:r>
            <a:r>
              <a:rPr lang="en-US" i="1" smtClean="0"/>
              <a:t>D*(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)=D(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i="1" smtClean="0"/>
              <a:t>), reverse divergence</a:t>
            </a:r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52" y="1645012"/>
            <a:ext cx="485775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1" y="5396793"/>
            <a:ext cx="4171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022" y="5698986"/>
            <a:ext cx="2571750" cy="466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9204" y="5286210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Cubic tensor: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095227" y="5077544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structure: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237" y="5446876"/>
            <a:ext cx="14382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00983" y="4691642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[Eguchi 1983]</a:t>
            </a:r>
            <a:endParaRPr lang="fr-FR" sz="2400" b="1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052" y="3560671"/>
            <a:ext cx="4105283" cy="691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248" y="6532586"/>
            <a:ext cx="1951197" cy="299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127" y="6532586"/>
            <a:ext cx="4575219" cy="33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127" y="6192919"/>
            <a:ext cx="2519361" cy="3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-19616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Curvature is associated to affine connection </a:t>
            </a:r>
            <a:r>
              <a:rPr lang="fr-FR">
                <a:solidFill>
                  <a:schemeClr val="accent1"/>
                </a:solidFill>
              </a:rPr>
              <a:t>∇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63" y="930676"/>
            <a:ext cx="11104418" cy="4351338"/>
          </a:xfrm>
        </p:spPr>
        <p:txBody>
          <a:bodyPr/>
          <a:lstStyle/>
          <a:p>
            <a:r>
              <a:rPr lang="en-US" smtClean="0"/>
              <a:t>For Riemannian structure (M,g), use default Levi-Civita connection </a:t>
            </a:r>
            <a:r>
              <a:rPr lang="fr-FR" smtClean="0"/>
              <a:t>∇=∇</a:t>
            </a:r>
            <a:r>
              <a:rPr lang="fr-FR" baseline="30000" smtClean="0"/>
              <a:t>g</a:t>
            </a:r>
            <a:r>
              <a:rPr lang="en-US" smtClean="0"/>
              <a:t> </a:t>
            </a:r>
          </a:p>
          <a:p>
            <a:r>
              <a:rPr lang="en-US" smtClean="0"/>
              <a:t>Riemannian manifolds of dim d can always be embedded into Euclidean spaces ED of dim D=O(d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Euclidean spaces have a natural affine connection </a:t>
            </a:r>
            <a:r>
              <a:rPr lang="fr-FR" smtClean="0"/>
              <a:t>∇=∇</a:t>
            </a:r>
            <a:r>
              <a:rPr lang="fr-FR" baseline="30000"/>
              <a:t>E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2838525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2" y="2838524"/>
            <a:ext cx="2321905" cy="29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20" y="5284382"/>
            <a:ext cx="5161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</a:t>
            </a:r>
            <a:r>
              <a:rPr lang="en-US" sz="2800"/>
              <a:t>0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of a vector preserves the orientation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85996" y="5473005"/>
            <a:ext cx="59289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</a:t>
            </a:r>
            <a:r>
              <a:rPr lang="en-US" sz="2800"/>
              <a:t>constant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exhibits</a:t>
            </a:r>
          </a:p>
          <a:p>
            <a:r>
              <a:rPr lang="en-US" sz="2800" smtClean="0"/>
              <a:t>an angle defect related to curvature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0927157" y="500201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-26294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</a:t>
            </a:r>
            <a:r>
              <a:rPr lang="en-US" b="1" smtClean="0">
                <a:solidFill>
                  <a:schemeClr val="accent1"/>
                </a:solidFill>
              </a:rPr>
              <a:t>spaces (M,g,</a:t>
            </a:r>
            <a:r>
              <a:rPr lang="fr-FR" smtClean="0">
                <a:solidFill>
                  <a:schemeClr val="accent1"/>
                </a:solidFill>
              </a:rPr>
              <a:t>∇,∇*)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92" y="975879"/>
            <a:ext cx="12092708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Fundamental theorem of information geometry</a:t>
            </a:r>
            <a:r>
              <a:rPr lang="en-US" smtClean="0"/>
              <a:t>: If torsion-free affine connection </a:t>
            </a:r>
            <a:r>
              <a:rPr lang="fr-FR" smtClean="0"/>
              <a:t>∇ is of constant curvature </a:t>
            </a:r>
            <a:r>
              <a:rPr lang="el-GR"/>
              <a:t>κ</a:t>
            </a:r>
            <a:r>
              <a:rPr lang="fr-FR" smtClean="0"/>
              <a:t>, then curvature of dual torsion-free affine connection  ∇* is constant  </a:t>
            </a:r>
            <a:r>
              <a:rPr lang="el-GR" smtClean="0"/>
              <a:t>κ</a:t>
            </a:r>
            <a:endParaRPr lang="en-US" smtClean="0"/>
          </a:p>
          <a:p>
            <a:endParaRPr lang="en-US" smtClean="0"/>
          </a:p>
          <a:p>
            <a:r>
              <a:rPr lang="en-US" u="sng" smtClean="0"/>
              <a:t>Corollary</a:t>
            </a:r>
            <a:r>
              <a:rPr lang="en-US" smtClean="0"/>
              <a:t>: if </a:t>
            </a:r>
            <a:r>
              <a:rPr lang="fr-FR" smtClean="0"/>
              <a:t>∇ is flat  (</a:t>
            </a:r>
            <a:r>
              <a:rPr lang="el-GR" smtClean="0"/>
              <a:t>κ</a:t>
            </a:r>
            <a:r>
              <a:rPr lang="en-US" smtClean="0"/>
              <a:t>=0</a:t>
            </a:r>
            <a:r>
              <a:rPr lang="fr-FR" smtClean="0"/>
              <a:t>) then ∇* is flat: Dually flat space </a:t>
            </a:r>
            <a:r>
              <a:rPr lang="en-US" smtClean="0"/>
              <a:t>(M,g,</a:t>
            </a:r>
            <a:r>
              <a:rPr lang="fr-FR" smtClean="0"/>
              <a:t>∇,∇*)</a:t>
            </a:r>
          </a:p>
          <a:p>
            <a:endParaRPr lang="en-US" smtClean="0"/>
          </a:p>
          <a:p>
            <a:r>
              <a:rPr lang="en-US" smtClean="0"/>
              <a:t>A connection </a:t>
            </a:r>
            <a:r>
              <a:rPr lang="fr-FR" smtClean="0"/>
              <a:t>∇ is flat if there exists a local coordinate system </a:t>
            </a:r>
            <a:r>
              <a:rPr lang="el-GR" smtClean="0"/>
              <a:t>θ</a:t>
            </a:r>
            <a:r>
              <a:rPr lang="en-US" smtClean="0"/>
              <a:t> such that </a:t>
            </a:r>
            <a:r>
              <a:rPr lang="el-GR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</a:p>
          <a:p>
            <a:endParaRPr lang="en-US"/>
          </a:p>
          <a:p>
            <a:r>
              <a:rPr lang="en-US" smtClean="0"/>
              <a:t>In </a:t>
            </a:r>
            <a:r>
              <a:rPr lang="fr-FR" smtClean="0"/>
              <a:t>∇-affine coordinate system </a:t>
            </a:r>
            <a:r>
              <a:rPr lang="el-GR" smtClean="0"/>
              <a:t>θ</a:t>
            </a:r>
            <a:r>
              <a:rPr lang="fr-FR" smtClean="0"/>
              <a:t>, ∇-geodesics are line segments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4478675" y="5591548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755781" y="6201777"/>
            <a:ext cx="296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geodesics=line segments in </a:t>
            </a:r>
            <a:r>
              <a:rPr lang="el-GR" smtClean="0"/>
              <a:t>θ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59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0" y="3907764"/>
            <a:ext cx="5539260" cy="295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845332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6" y="-114204"/>
            <a:ext cx="1242367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divergences of DFSs: </a:t>
            </a:r>
            <a:r>
              <a:rPr lang="en-US" b="1">
                <a:solidFill>
                  <a:schemeClr val="accent1"/>
                </a:solidFill>
              </a:rPr>
              <a:t>Bregman </a:t>
            </a:r>
            <a:r>
              <a:rPr lang="en-US" b="1" smtClean="0">
                <a:solidFill>
                  <a:schemeClr val="accent1"/>
                </a:solidFill>
              </a:rPr>
              <a:t>divergences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smtClean="0"/>
              <a:t>Dually flat structure (M,g,</a:t>
            </a:r>
            <a:r>
              <a:rPr lang="fr-FR" smtClean="0"/>
              <a:t>∇,∇*) can be realized by a Bregman divergence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  <a:endParaRPr lang="en-US" smtClean="0"/>
          </a:p>
          <a:p>
            <a:r>
              <a:rPr lang="en-US" smtClean="0"/>
              <a:t>Let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5107259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15" y="1340336"/>
            <a:ext cx="47815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5" y="-2149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30165"/>
            <a:ext cx="10515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400" dirty="0" smtClean="0"/>
              <a:t>Legendre-</a:t>
            </a:r>
            <a:r>
              <a:rPr lang="en-US" sz="2400" dirty="0" err="1" smtClean="0"/>
              <a:t>Fenchel</a:t>
            </a:r>
            <a:r>
              <a:rPr lang="en-US" sz="2400" dirty="0" smtClean="0"/>
              <a:t> transformation applies to any multivariate function</a:t>
            </a:r>
          </a:p>
          <a:p>
            <a:r>
              <a:rPr lang="en-US" sz="2400" dirty="0" smtClean="0"/>
              <a:t>Analogy of the Halfspace/Vertex representation of the </a:t>
            </a:r>
            <a:r>
              <a:rPr lang="en-US" sz="2400" b="1" dirty="0" smtClean="0">
                <a:solidFill>
                  <a:srgbClr val="FF0000"/>
                </a:solidFill>
              </a:rPr>
              <a:t>epigraph</a:t>
            </a:r>
            <a:r>
              <a:rPr lang="en-US" sz="2400" dirty="0" smtClean="0"/>
              <a:t> of F</a:t>
            </a:r>
            <a:endParaRPr lang="en-US" sz="2400" dirty="0"/>
          </a:p>
          <a:p>
            <a:r>
              <a:rPr lang="en-US" dirty="0" err="1" smtClean="0"/>
              <a:t>Fenchel</a:t>
            </a:r>
            <a:r>
              <a:rPr lang="en-US" dirty="0"/>
              <a:t>-</a:t>
            </a:r>
            <a:r>
              <a:rPr lang="en-US" dirty="0" smtClean="0"/>
              <a:t>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5" y="5565337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6442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-83127"/>
            <a:ext cx="1209367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</a:t>
            </a:r>
            <a:r>
              <a:rPr lang="en-US" b="1" smtClean="0">
                <a:solidFill>
                  <a:schemeClr val="accent1"/>
                </a:solidFill>
              </a:rPr>
              <a:t>geometry (IG): </a:t>
            </a:r>
            <a:r>
              <a:rPr lang="en-US" b="1" smtClean="0">
                <a:solidFill>
                  <a:schemeClr val="accent1"/>
                </a:solidFill>
              </a:rPr>
              <a:t>Rationale and scope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5" y="1242436"/>
            <a:ext cx="11847871" cy="5775120"/>
          </a:xfrm>
        </p:spPr>
        <p:txBody>
          <a:bodyPr/>
          <a:lstStyle/>
          <a:p>
            <a:r>
              <a:rPr lang="en-US" smtClean="0"/>
              <a:t>IG field </a:t>
            </a:r>
            <a:r>
              <a:rPr lang="en-US" smtClean="0"/>
              <a:t>originally born by investigating </a:t>
            </a:r>
            <a:r>
              <a:rPr lang="en-US" b="1" smtClean="0">
                <a:solidFill>
                  <a:srgbClr val="FF0000"/>
                </a:solidFill>
              </a:rPr>
              <a:t>geometric structures</a:t>
            </a:r>
            <a:r>
              <a:rPr lang="en-US" smtClean="0"/>
              <a:t> of statistical/probability models (e.g, space of Gaussians, space of multinomials)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Statistical models</a:t>
            </a:r>
            <a:r>
              <a:rPr lang="en-US" smtClean="0"/>
              <a:t>: parametric vs nonparametric, regular vs </a:t>
            </a:r>
            <a:r>
              <a:rPr lang="en-US" smtClean="0"/>
              <a:t>singular (ML), </a:t>
            </a:r>
            <a:r>
              <a:rPr lang="en-US" smtClean="0"/>
              <a:t>hierarchical </a:t>
            </a:r>
            <a:r>
              <a:rPr lang="en-US" smtClean="0"/>
              <a:t>(ML) or not, ...</a:t>
            </a:r>
            <a:endParaRPr lang="en-US" smtClean="0"/>
          </a:p>
          <a:p>
            <a:r>
              <a:rPr lang="en-US" smtClean="0"/>
              <a:t>Define </a:t>
            </a:r>
            <a:r>
              <a:rPr lang="en-US" b="1" smtClean="0">
                <a:solidFill>
                  <a:srgbClr val="FF0000"/>
                </a:solidFill>
              </a:rPr>
              <a:t>statistical invariance</a:t>
            </a:r>
            <a:r>
              <a:rPr lang="en-US" smtClean="0"/>
              <a:t>, use </a:t>
            </a:r>
            <a:r>
              <a:rPr lang="en-US" b="1" smtClean="0">
                <a:solidFill>
                  <a:srgbClr val="FF0000"/>
                </a:solidFill>
              </a:rPr>
              <a:t>language of geometry</a:t>
            </a:r>
            <a:r>
              <a:rPr lang="en-US" smtClean="0"/>
              <a:t> </a:t>
            </a:r>
            <a:r>
              <a:rPr lang="en-US" smtClean="0"/>
              <a:t>(e.g., ball</a:t>
            </a:r>
            <a:r>
              <a:rPr lang="en-US" smtClean="0"/>
              <a:t>, projection, bisector) to design algorithms in statistics, information theory, statistical machine learning, etc</a:t>
            </a:r>
            <a:r>
              <a:rPr lang="en-US" smtClean="0"/>
              <a:t>.</a:t>
            </a:r>
            <a:endParaRPr lang="en-US" smtClean="0"/>
          </a:p>
          <a:p>
            <a:r>
              <a:rPr lang="en-US" smtClean="0"/>
              <a:t>IG study </a:t>
            </a:r>
            <a:r>
              <a:rPr lang="en-US" b="1" smtClean="0">
                <a:solidFill>
                  <a:srgbClr val="FF0000"/>
                </a:solidFill>
              </a:rPr>
              <a:t>interplays</a:t>
            </a:r>
            <a:r>
              <a:rPr lang="en-US" smtClean="0"/>
              <a:t> of </a:t>
            </a:r>
            <a:r>
              <a:rPr lang="en-US" b="1" smtClean="0">
                <a:solidFill>
                  <a:srgbClr val="FF0000"/>
                </a:solidFill>
              </a:rPr>
              <a:t>statistical/parameter divergences</a:t>
            </a:r>
            <a:r>
              <a:rPr lang="en-US" smtClean="0"/>
              <a:t> </a:t>
            </a:r>
            <a:r>
              <a:rPr lang="en-US" smtClean="0"/>
              <a:t>with geometric </a:t>
            </a:r>
            <a:r>
              <a:rPr lang="en-US" smtClean="0"/>
              <a:t>structures</a:t>
            </a:r>
            <a:endParaRPr lang="en-US" smtClean="0"/>
          </a:p>
          <a:p>
            <a:r>
              <a:rPr lang="en-US"/>
              <a:t>R</a:t>
            </a:r>
            <a:r>
              <a:rPr lang="en-US" smtClean="0"/>
              <a:t>elationships between </a:t>
            </a:r>
            <a:r>
              <a:rPr lang="en-US" b="1" smtClean="0">
                <a:solidFill>
                  <a:srgbClr val="FF0000"/>
                </a:solidFill>
              </a:rPr>
              <a:t>many types of </a:t>
            </a:r>
            <a:r>
              <a:rPr lang="en-US" b="1" smtClean="0">
                <a:solidFill>
                  <a:srgbClr val="FF0000"/>
                </a:solidFill>
              </a:rPr>
              <a:t>dualities </a:t>
            </a:r>
            <a:r>
              <a:rPr lang="en-US" smtClean="0"/>
              <a:t>in IG: dual </a:t>
            </a:r>
            <a:r>
              <a:rPr lang="en-US" smtClean="0"/>
              <a:t>connections, reference duality (dual f-divergences), Legendre duality, duality of representations, etc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16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7" y="-14615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Reading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7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00" y="3887253"/>
            <a:ext cx="2157407" cy="174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" y="1212223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43" y="2304787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817524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3091507"/>
            <a:ext cx="2507187" cy="18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871167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smtClean="0">
                <a:solidFill>
                  <a:srgbClr val="FFC000"/>
                </a:solidFill>
              </a:rPr>
              <a:t>(Self-dual)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18815" y="1481668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500" y="2191883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542" y="2784462"/>
            <a:ext cx="3077883" cy="5840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71432" y="2158027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955" y="2238687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871167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093" y="6266855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415539" y="5743213"/>
            <a:ext cx="10677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Identity of Bregman divergence with </a:t>
            </a:r>
            <a:r>
              <a:rPr lang="en-US" sz="2800" b="1">
                <a:solidFill>
                  <a:srgbClr val="FF0000"/>
                </a:solidFill>
              </a:rPr>
              <a:t>three </a:t>
            </a:r>
            <a:r>
              <a:rPr lang="en-US" sz="2800" b="1" smtClean="0">
                <a:solidFill>
                  <a:srgbClr val="FF0000"/>
                </a:solidFill>
              </a:rPr>
              <a:t>parameters</a:t>
            </a:r>
            <a:r>
              <a:rPr lang="en-US" sz="2800" smtClean="0"/>
              <a:t> = law of cosines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7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8"/>
            <a:ext cx="11739418" cy="6603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395" y="277090"/>
            <a:ext cx="1728197" cy="1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1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584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Dually flat space from a smooth strictly convex function F(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3" y="966643"/>
            <a:ext cx="10515600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/>
              <a:t>smooth strictly convex function F(</a:t>
            </a:r>
            <a:r>
              <a:rPr lang="el-GR" smtClean="0"/>
              <a:t>θ</a:t>
            </a:r>
            <a:r>
              <a:rPr lang="en-US" smtClean="0"/>
              <a:t>) define a Bregman divergence and hence a dually flat space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Examples of DFSs induced by convex functions: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63" y="1900237"/>
            <a:ext cx="7848600" cy="61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063" y="251936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Domain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13" y="2399228"/>
            <a:ext cx="17907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34" y="3945515"/>
            <a:ext cx="9277350" cy="2771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162" y="4150014"/>
            <a:ext cx="1209675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0212" y="2546206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Bregman divergences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72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61" y="14881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geometry: Rationale and scope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86" y="1474378"/>
            <a:ext cx="11346649" cy="4811149"/>
          </a:xfrm>
        </p:spPr>
        <p:txBody>
          <a:bodyPr/>
          <a:lstStyle/>
          <a:p>
            <a:r>
              <a:rPr lang="en-US" smtClean="0"/>
              <a:t>More generally, </a:t>
            </a:r>
            <a:r>
              <a:rPr lang="en-US" b="1" smtClean="0">
                <a:solidFill>
                  <a:srgbClr val="FF0000"/>
                </a:solidFill>
              </a:rPr>
              <a:t>geometry of models</a:t>
            </a:r>
            <a:r>
              <a:rPr lang="en-US" smtClean="0"/>
              <a:t>: </a:t>
            </a:r>
            <a:r>
              <a:rPr lang="en-US" b="1" smtClean="0">
                <a:solidFill>
                  <a:schemeClr val="accent2"/>
                </a:solidFill>
              </a:rPr>
              <a:t>quantum information geometry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smtClean="0"/>
              <a:t>of quantum models (space of density matrices with unit trace for modeling quantum states)</a:t>
            </a: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Geometric objects</a:t>
            </a:r>
            <a:r>
              <a:rPr lang="en-US" smtClean="0"/>
              <a:t> are defined </a:t>
            </a:r>
            <a:r>
              <a:rPr lang="en-US" b="1" smtClean="0">
                <a:solidFill>
                  <a:srgbClr val="00B0F0"/>
                </a:solidFill>
              </a:rPr>
              <a:t>globally</a:t>
            </a:r>
            <a:r>
              <a:rPr lang="en-US" smtClean="0"/>
              <a:t> and can be expressed </a:t>
            </a:r>
            <a:r>
              <a:rPr lang="en-US" b="1" smtClean="0">
                <a:solidFill>
                  <a:srgbClr val="00B0F0"/>
                </a:solidFill>
              </a:rPr>
              <a:t>locally in </a:t>
            </a:r>
            <a:r>
              <a:rPr lang="en-US" b="1" i="1" u="sng" smtClean="0">
                <a:solidFill>
                  <a:srgbClr val="00B0F0"/>
                </a:solidFill>
              </a:rPr>
              <a:t>any</a:t>
            </a:r>
            <a:r>
              <a:rPr lang="en-US" b="1" smtClean="0">
                <a:solidFill>
                  <a:srgbClr val="00B0F0"/>
                </a:solidFill>
              </a:rPr>
              <a:t> convenient coordinate systems</a:t>
            </a:r>
            <a:r>
              <a:rPr lang="en-US" smtClean="0"/>
              <a:t> </a:t>
            </a:r>
            <a:r>
              <a:rPr lang="en-US" smtClean="0"/>
              <a:t>to ease computations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Because the information-geometric structures are </a:t>
            </a:r>
            <a:r>
              <a:rPr lang="en-US" b="1" smtClean="0">
                <a:solidFill>
                  <a:srgbClr val="FF0000"/>
                </a:solidFill>
              </a:rPr>
              <a:t>purely geometric</a:t>
            </a:r>
            <a:r>
              <a:rPr lang="en-US" smtClean="0"/>
              <a:t> (i.e., no attached  meanings to objects), information-geometric structures can also be used in </a:t>
            </a:r>
            <a:r>
              <a:rPr lang="en-US" b="1" smtClean="0">
                <a:solidFill>
                  <a:srgbClr val="00B0F0"/>
                </a:solidFill>
              </a:rPr>
              <a:t>non-statistical contexts</a:t>
            </a:r>
            <a:r>
              <a:rPr lang="en-US" smtClean="0"/>
              <a:t> too, like </a:t>
            </a:r>
            <a:r>
              <a:rPr lang="en-US" i="1" smtClean="0">
                <a:solidFill>
                  <a:schemeClr val="accent2"/>
                </a:solidFill>
              </a:rPr>
              <a:t>mathematical programming (e.g., IG of barrier functions)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7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5" y="135369"/>
            <a:ext cx="11450526" cy="6440921"/>
          </a:xfrm>
        </p:spPr>
      </p:pic>
      <p:sp>
        <p:nvSpPr>
          <p:cNvPr id="5" name="Rectangle 4"/>
          <p:cNvSpPr/>
          <p:nvPr/>
        </p:nvSpPr>
        <p:spPr>
          <a:xfrm>
            <a:off x="3251200" y="233794"/>
            <a:ext cx="1385455" cy="19644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252364" y="233793"/>
            <a:ext cx="1366597" cy="18660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36692" y="4468665"/>
            <a:ext cx="1366597" cy="2107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77093" y="233793"/>
            <a:ext cx="1293090" cy="2036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278549" y="233793"/>
            <a:ext cx="1221378" cy="17520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80840" y="2479816"/>
            <a:ext cx="1521560" cy="189822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532221" y="2303532"/>
            <a:ext cx="1350688" cy="18954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252363" y="4468665"/>
            <a:ext cx="1274619" cy="2033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833417" y="2434931"/>
            <a:ext cx="1343892" cy="19431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11931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science of information (GSI)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314348"/>
            <a:ext cx="12044515" cy="5233936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Extend broadly the original scope of information geometry by unravelling </a:t>
            </a:r>
            <a:r>
              <a:rPr lang="en-US" b="1" smtClean="0">
                <a:solidFill>
                  <a:srgbClr val="FF0000"/>
                </a:solidFill>
              </a:rPr>
              <a:t>connections </a:t>
            </a:r>
            <a:r>
              <a:rPr lang="en-US" smtClean="0"/>
              <a:t>of information geometry (IG) with </a:t>
            </a:r>
            <a:r>
              <a:rPr lang="en-US" b="1" smtClean="0">
                <a:solidFill>
                  <a:srgbClr val="FF0000"/>
                </a:solidFill>
              </a:rPr>
              <a:t>other </a:t>
            </a:r>
            <a:r>
              <a:rPr lang="en-US" b="1" smtClean="0">
                <a:solidFill>
                  <a:srgbClr val="FF0000"/>
                </a:solidFill>
              </a:rPr>
              <a:t>domains of geometry</a:t>
            </a:r>
            <a:r>
              <a:rPr lang="en-US" smtClean="0"/>
              <a:t> </a:t>
            </a:r>
            <a:r>
              <a:rPr lang="en-US" smtClean="0"/>
              <a:t>like</a:t>
            </a:r>
            <a:r>
              <a:rPr lang="fr-FR" smtClean="0"/>
              <a:t>:</a:t>
            </a:r>
          </a:p>
          <a:p>
            <a:pPr marL="0" indent="0">
              <a:buNone/>
            </a:pPr>
            <a:endParaRPr lang="fr-FR" smtClean="0"/>
          </a:p>
          <a:p>
            <a:pPr lvl="1"/>
            <a:r>
              <a:rPr lang="en-US" sz="2800" smtClean="0"/>
              <a:t>geometry of domains and cones   (</a:t>
            </a:r>
            <a:r>
              <a:rPr lang="en-US" sz="2800" smtClean="0"/>
              <a:t>e.g., </a:t>
            </a:r>
            <a:r>
              <a:rPr lang="en-US" sz="2800" smtClean="0"/>
              <a:t>Siegel/Vinberg/Koszul)</a:t>
            </a:r>
          </a:p>
          <a:p>
            <a:pPr lvl="1"/>
            <a:r>
              <a:rPr lang="en-US" sz="2800" smtClean="0"/>
              <a:t>geometric mechanics for dynamic models (symplectic/contact geometry)</a:t>
            </a:r>
          </a:p>
          <a:p>
            <a:pPr lvl="1"/>
            <a:r>
              <a:rPr lang="en-US" sz="2800" smtClean="0"/>
              <a:t>thermodynamics/thermostatistics and deformed statistical models</a:t>
            </a:r>
          </a:p>
          <a:p>
            <a:pPr lvl="1"/>
            <a:r>
              <a:rPr lang="en-US" sz="2800" smtClean="0"/>
              <a:t>geometric statistics (eg, computational anatomy/medical imaging)</a:t>
            </a:r>
          </a:p>
          <a:p>
            <a:pPr lvl="1"/>
            <a:r>
              <a:rPr lang="en-US" sz="2800" smtClean="0"/>
              <a:t>shape </a:t>
            </a:r>
            <a:r>
              <a:rPr lang="en-US" sz="2800" smtClean="0"/>
              <a:t>space </a:t>
            </a:r>
            <a:r>
              <a:rPr lang="en-US" sz="2800" smtClean="0"/>
              <a:t>analysis and </a:t>
            </a:r>
            <a:r>
              <a:rPr lang="en-US" sz="2800" smtClean="0"/>
              <a:t>deformation (computer vision)</a:t>
            </a:r>
            <a:endParaRPr lang="en-US" sz="2800" smtClean="0"/>
          </a:p>
          <a:p>
            <a:pPr lvl="1"/>
            <a:r>
              <a:rPr lang="en-US" sz="2800" smtClean="0"/>
              <a:t>algebraic statistics (manifolds vs varieties)</a:t>
            </a:r>
          </a:p>
          <a:p>
            <a:pPr lvl="1"/>
            <a:r>
              <a:rPr lang="en-US" sz="2800" smtClean="0"/>
              <a:t>dynamics of learning  (singularity)</a:t>
            </a:r>
          </a:p>
          <a:p>
            <a:pPr lvl="1"/>
            <a:r>
              <a:rPr lang="en-US" sz="2800" smtClean="0"/>
              <a:t>neurogeometry </a:t>
            </a:r>
            <a:r>
              <a:rPr lang="en-US" sz="2800" smtClean="0"/>
              <a:t> (neuroscience)</a:t>
            </a:r>
            <a:endParaRPr lang="en-US" sz="2800" smtClean="0"/>
          </a:p>
          <a:p>
            <a:pPr lvl="1"/>
            <a:r>
              <a:rPr lang="en-US" sz="2800" smtClean="0"/>
              <a:t>etc.</a:t>
            </a:r>
          </a:p>
          <a:p>
            <a:pPr lvl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841714" y="6025064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2"/>
              </a:rPr>
              <a:t>franknielsen.github.io/GSI/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41147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141"/>
            <a:ext cx="10543959" cy="5930977"/>
          </a:xfrm>
        </p:spPr>
      </p:pic>
      <p:sp>
        <p:nvSpPr>
          <p:cNvPr id="5" name="Rectangle 4"/>
          <p:cNvSpPr/>
          <p:nvPr/>
        </p:nvSpPr>
        <p:spPr>
          <a:xfrm>
            <a:off x="3270225" y="6214427"/>
            <a:ext cx="8014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smtClean="0"/>
              <a:t>https://franknielsen.github.io/SPIG-LesHouches2020/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509918" y="6214427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Many slide decks: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62133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212" y="37225"/>
            <a:ext cx="7585364" cy="646331"/>
          </a:xfrm>
        </p:spPr>
        <p:txBody>
          <a:bodyPr/>
          <a:lstStyle/>
          <a:p>
            <a:r>
              <a:rPr lang="en-US" smtClean="0"/>
              <a:t>Biannual conference since 2013</a:t>
            </a:r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95" y="683556"/>
            <a:ext cx="6971599" cy="4867531"/>
          </a:xfrm>
        </p:spPr>
      </p:pic>
      <p:sp>
        <p:nvSpPr>
          <p:cNvPr id="5" name="Rectangle 4"/>
          <p:cNvSpPr/>
          <p:nvPr/>
        </p:nvSpPr>
        <p:spPr>
          <a:xfrm>
            <a:off x="4034292" y="5551087"/>
            <a:ext cx="5272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smtClean="0"/>
              <a:t>https://conference-gsi.org/</a:t>
            </a:r>
            <a:endParaRPr lang="fr-FR" sz="3600"/>
          </a:p>
        </p:txBody>
      </p:sp>
      <p:pic>
        <p:nvPicPr>
          <p:cNvPr id="1026" name="Picture 2" descr="10 Years Celeb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107067"/>
            <a:ext cx="2682875" cy="247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5241" y="6197418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4"/>
              </a:rPr>
              <a:t>franknielsen.github.io/GSI/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79055" y="6258973"/>
            <a:ext cx="375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Include 500+ GSI video talks: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1643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3" y="124644"/>
            <a:ext cx="11871313" cy="6677614"/>
          </a:xfrm>
        </p:spPr>
      </p:pic>
    </p:spTree>
    <p:extLst>
      <p:ext uri="{BB962C8B-B14F-4D97-AF65-F5344CB8AC3E}">
        <p14:creationId xmlns:p14="http://schemas.microsoft.com/office/powerpoint/2010/main" val="34547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37204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</a:t>
            </a:r>
            <a:r>
              <a:rPr lang="en-US" sz="5400" b="1" smtClean="0">
                <a:solidFill>
                  <a:schemeClr val="accent1"/>
                </a:solidFill>
              </a:rPr>
              <a:t>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>Geometry of dual structures</a:t>
            </a: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491" y="3731347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4000" smtClean="0">
                <a:solidFill>
                  <a:schemeClr val="accent1"/>
                </a:solidFill>
              </a:rPr>
              <a:t>Applications: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smtClean="0">
                <a:solidFill>
                  <a:schemeClr val="accent1"/>
                </a:solidFill>
              </a:rPr>
              <a:t>Geometry of statistical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smtClean="0">
                <a:solidFill>
                  <a:schemeClr val="accent1"/>
                </a:solidFill>
              </a:rPr>
              <a:t>Geometry of divergences</a:t>
            </a:r>
            <a:endParaRPr lang="fr-FR" sz="4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1535</Words>
  <Application>Microsoft Office PowerPoint</Application>
  <PresentationFormat>Widescreen</PresentationFormat>
  <Paragraphs>284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Source Sans Pro</vt:lpstr>
      <vt:lpstr>TwitterChirp</vt:lpstr>
      <vt:lpstr>游ゴシック</vt:lpstr>
      <vt:lpstr>Arial</vt:lpstr>
      <vt:lpstr>Calibri</vt:lpstr>
      <vt:lpstr>Calibri Light</vt:lpstr>
      <vt:lpstr>Office Theme</vt:lpstr>
      <vt:lpstr> Information geometry:  Geometry of dual structures  </vt:lpstr>
      <vt:lpstr>Information geometry (IG): Rationale and scope</vt:lpstr>
      <vt:lpstr>Information geometry: Rationale and scope</vt:lpstr>
      <vt:lpstr>PowerPoint Presentation</vt:lpstr>
      <vt:lpstr>Geometric science of information (GSI)</vt:lpstr>
      <vt:lpstr>PowerPoint Presentation</vt:lpstr>
      <vt:lpstr>Biannual conference since 2013</vt:lpstr>
      <vt:lpstr>PowerPoint Presentation</vt:lpstr>
      <vt:lpstr> Information geometry:  Geometry of dual structures  </vt:lpstr>
      <vt:lpstr>Some resources</vt:lpstr>
      <vt:lpstr>Build your own information geometry in three steps </vt:lpstr>
      <vt:lpstr>From dual information geometry to ±α-geometry, α∈ℝ</vt:lpstr>
      <vt:lpstr>Information geometry from parametric statistical models</vt:lpstr>
      <vt:lpstr>Rao distance on the Fisher-Rao manifold</vt:lpstr>
      <vt:lpstr>Information geometry from divergences: (M,gD,∇D,∇D*)</vt:lpstr>
      <vt:lpstr>Curvature is associated to affine connection ∇</vt:lpstr>
      <vt:lpstr>Dually flat spaces (M,g,∇,∇*)</vt:lpstr>
      <vt:lpstr>Canonical divergences of DFSs: Bregman divergences </vt:lpstr>
      <vt:lpstr>Legendre-Fenchel transformation</vt:lpstr>
      <vt:lpstr>Reading the Legendre-Fenchel transformation</vt:lpstr>
      <vt:lpstr>Mixed coordinates and the Legendre-Fenchel divergence</vt:lpstr>
      <vt:lpstr>Generalized Pythagoras theorem in dually flat spaces</vt:lpstr>
      <vt:lpstr>PowerPoint Presentation</vt:lpstr>
      <vt:lpstr>Dually flat space from a smooth strictly convex function F(θ)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Geometry of dual structures</dc:title>
  <dc:creator>Nielsen</dc:creator>
  <cp:lastModifiedBy>Nielsen</cp:lastModifiedBy>
  <cp:revision>18</cp:revision>
  <dcterms:created xsi:type="dcterms:W3CDTF">2023-06-20T01:28:06Z</dcterms:created>
  <dcterms:modified xsi:type="dcterms:W3CDTF">2023-06-20T04:29:32Z</dcterms:modified>
</cp:coreProperties>
</file>